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75" r:id="rId2"/>
    <p:sldId id="258" r:id="rId3"/>
    <p:sldId id="276" r:id="rId4"/>
    <p:sldId id="259" r:id="rId5"/>
    <p:sldId id="278" r:id="rId6"/>
    <p:sldId id="283" r:id="rId7"/>
    <p:sldId id="256" r:id="rId8"/>
    <p:sldId id="277" r:id="rId9"/>
    <p:sldId id="261" r:id="rId10"/>
    <p:sldId id="282" r:id="rId11"/>
    <p:sldId id="279" r:id="rId12"/>
    <p:sldId id="266" r:id="rId13"/>
    <p:sldId id="265" r:id="rId14"/>
    <p:sldId id="284" r:id="rId15"/>
    <p:sldId id="285" r:id="rId16"/>
    <p:sldId id="286" r:id="rId17"/>
    <p:sldId id="290" r:id="rId18"/>
    <p:sldId id="262" r:id="rId19"/>
    <p:sldId id="287" r:id="rId20"/>
    <p:sldId id="292" r:id="rId21"/>
    <p:sldId id="29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3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42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913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53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50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23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39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96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9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83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81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08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8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30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1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4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A783B-0D00-46F5-A57F-D717B22D039F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57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84914-6188-F27A-FFD7-ED876B615D03}"/>
              </a:ext>
            </a:extLst>
          </p:cNvPr>
          <p:cNvSpPr txBox="1"/>
          <p:nvPr/>
        </p:nvSpPr>
        <p:spPr>
          <a:xfrm>
            <a:off x="3435926" y="429486"/>
            <a:ext cx="7481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RESUME CLASSIFICA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TION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03623-2A4B-16E4-9093-3B68E5BDDAC6}"/>
              </a:ext>
            </a:extLst>
          </p:cNvPr>
          <p:cNvSpPr/>
          <p:nvPr/>
        </p:nvSpPr>
        <p:spPr>
          <a:xfrm>
            <a:off x="-1939636" y="1471694"/>
            <a:ext cx="83112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Team members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highlight>
                <a:srgbClr val="000000"/>
              </a:highlight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9DC20-8C22-F628-BC98-F24CD21BFE01}"/>
              </a:ext>
            </a:extLst>
          </p:cNvPr>
          <p:cNvSpPr txBox="1"/>
          <p:nvPr/>
        </p:nvSpPr>
        <p:spPr>
          <a:xfrm>
            <a:off x="152398" y="2636983"/>
            <a:ext cx="7024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1.) Ms. Rohini Keshav Weldode</a:t>
            </a:r>
          </a:p>
          <a:p>
            <a:r>
              <a:rPr lang="en-US" dirty="0">
                <a:latin typeface="Bahnschrift" panose="020B0502040204020203" pitchFamily="34" charset="0"/>
              </a:rPr>
              <a:t>2.) Ms. Sakshi </a:t>
            </a:r>
            <a:r>
              <a:rPr lang="en-US" dirty="0" err="1">
                <a:latin typeface="Bahnschrift" panose="020B0502040204020203" pitchFamily="34" charset="0"/>
              </a:rPr>
              <a:t>Parab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3.) Ms. </a:t>
            </a:r>
            <a:r>
              <a:rPr lang="en-US" dirty="0" err="1">
                <a:latin typeface="Bahnschrift" panose="020B0502040204020203" pitchFamily="34" charset="0"/>
              </a:rPr>
              <a:t>Dhanya</a:t>
            </a:r>
            <a:r>
              <a:rPr lang="en-US" dirty="0">
                <a:latin typeface="Bahnschrift" panose="020B0502040204020203" pitchFamily="34" charset="0"/>
              </a:rPr>
              <a:t> N</a:t>
            </a:r>
          </a:p>
          <a:p>
            <a:r>
              <a:rPr lang="en-US" dirty="0">
                <a:latin typeface="Bahnschrift" panose="020B0502040204020203" pitchFamily="34" charset="0"/>
              </a:rPr>
              <a:t>4.) Mr. Ashish Rawat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E9207-2AA3-5EF8-C3FD-8496B48B31FD}"/>
              </a:ext>
            </a:extLst>
          </p:cNvPr>
          <p:cNvSpPr txBox="1"/>
          <p:nvPr/>
        </p:nvSpPr>
        <p:spPr>
          <a:xfrm>
            <a:off x="5004644" y="6029479"/>
            <a:ext cx="633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Mentor Name: Ms.</a:t>
            </a:r>
            <a:r>
              <a:rPr lang="en-IN" sz="3600" dirty="0">
                <a:latin typeface="Bahnschrift SemiBold" panose="020B0502040204020203" pitchFamily="34" charset="0"/>
              </a:rPr>
              <a:t> Mounika</a:t>
            </a:r>
            <a:endParaRPr lang="en-US" sz="3600" dirty="0">
              <a:latin typeface="Bahnschrift SemiBold" panose="020B0502040204020203" pitchFamily="34" charset="0"/>
            </a:endParaRPr>
          </a:p>
        </p:txBody>
      </p:sp>
      <p:pic>
        <p:nvPicPr>
          <p:cNvPr id="4104" name="Picture 8" descr="What is Resume Parsing? HireAbility Resume and Job Parsing Solutions.">
            <a:extLst>
              <a:ext uri="{FF2B5EF4-FFF2-40B4-BE49-F238E27FC236}">
                <a16:creationId xmlns:a16="http://schemas.microsoft.com/office/drawing/2014/main" id="{874B3939-2BEE-5C07-432C-774DB668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70" y="1857443"/>
            <a:ext cx="5667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3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336C3-53D5-6720-D17A-066F0567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353"/>
            <a:ext cx="12192000" cy="257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63091-5ACA-6203-63B3-5DF0821F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5525"/>
            <a:ext cx="12192000" cy="2592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B6304-D079-FAC8-E702-D66C37552681}"/>
              </a:ext>
            </a:extLst>
          </p:cNvPr>
          <p:cNvSpPr txBox="1"/>
          <p:nvPr/>
        </p:nvSpPr>
        <p:spPr>
          <a:xfrm>
            <a:off x="80683" y="868114"/>
            <a:ext cx="11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Porter stemming algorithm (or 'Porter stemmer')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a process for removing the commoner morphological and inflectional endings from words in English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E2204-F418-DFB3-BF27-CAAF7473D241}"/>
              </a:ext>
            </a:extLst>
          </p:cNvPr>
          <p:cNvSpPr txBox="1"/>
          <p:nvPr/>
        </p:nvSpPr>
        <p:spPr>
          <a:xfrm>
            <a:off x="2461979" y="1000606"/>
            <a:ext cx="9359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Before Text – Preprocessing                             </a:t>
            </a:r>
            <a:r>
              <a:rPr lang="en-US" sz="2200" dirty="0">
                <a:latin typeface="+mj-lt"/>
                <a:cs typeface="Calibri Light" panose="020F0302020204030204" pitchFamily="34" charset="0"/>
              </a:rPr>
              <a:t>After Text – Preprocessing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16387-1C96-87D8-BDA4-77808317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55" y="1431493"/>
            <a:ext cx="9359641" cy="3457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AD6DA-6D30-F184-4FE5-E5348771C502}"/>
              </a:ext>
            </a:extLst>
          </p:cNvPr>
          <p:cNvSpPr txBox="1"/>
          <p:nvPr/>
        </p:nvSpPr>
        <p:spPr>
          <a:xfrm>
            <a:off x="98124" y="5750004"/>
            <a:ext cx="1023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latin typeface="Century Schoolbook" panose="02040604050505020304" pitchFamily="18" charset="0"/>
              </a:rPr>
              <a:t>The Dataset contains 79 rows and 3 Column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Schoolbook" panose="02040604050505020304" pitchFamily="18" charset="0"/>
              </a:rPr>
              <a:t>There are total four Classes – Peoplesoft, Workday, React JS Developer and SQL Developer.</a:t>
            </a:r>
            <a:endParaRPr lang="en-IN" sz="2200" dirty="0">
              <a:latin typeface="Century Schoolbook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BC409-3D07-A9AD-3C39-F01D5F11B092}"/>
              </a:ext>
            </a:extLst>
          </p:cNvPr>
          <p:cNvSpPr txBox="1"/>
          <p:nvPr/>
        </p:nvSpPr>
        <p:spPr>
          <a:xfrm>
            <a:off x="-161365" y="1000606"/>
            <a:ext cx="2525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In natural language processing, text preprocessing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practice of cleaning and preparing text data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NLTK and re are common Python libraries used to handle many text preprocessing tasks.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9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E677-E6DC-427F-8C11-9EC7956F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64" y="1708"/>
            <a:ext cx="9230146" cy="61551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Labels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5004CDB-A25B-DBFE-96FB-B4F1A0AA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9" y="1682928"/>
            <a:ext cx="5159749" cy="43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0447243-EFA0-EA29-9797-C77F67F1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57" y="1436567"/>
            <a:ext cx="58578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8BA2-BF96-C355-DF43-8FACC2220B28}"/>
              </a:ext>
            </a:extLst>
          </p:cNvPr>
          <p:cNvSpPr txBox="1"/>
          <p:nvPr/>
        </p:nvSpPr>
        <p:spPr>
          <a:xfrm>
            <a:off x="429119" y="793024"/>
            <a:ext cx="568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Pie chart roles applied feature is displayed to visualize the job roles.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F401-74E4-6962-E011-F0C9C439FD93}"/>
              </a:ext>
            </a:extLst>
          </p:cNvPr>
          <p:cNvSpPr txBox="1"/>
          <p:nvPr/>
        </p:nvSpPr>
        <p:spPr>
          <a:xfrm>
            <a:off x="6099391" y="793024"/>
            <a:ext cx="592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Histogram  roles applied feature is displayed to check the job types.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1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Word cloud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2F87E-3AFB-49D5-92C1-AC6F4D1B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62" y="896472"/>
            <a:ext cx="5939828" cy="30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38AC06-658A-2413-0F2E-EA77FA2D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0953"/>
            <a:ext cx="1219200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4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B1719-2E7B-9E58-705D-EAFE4EEEC073}"/>
              </a:ext>
            </a:extLst>
          </p:cNvPr>
          <p:cNvSpPr txBox="1"/>
          <p:nvPr/>
        </p:nvSpPr>
        <p:spPr>
          <a:xfrm>
            <a:off x="147783" y="482667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TF-IDF is better than Count Vectorizers because it not only focuses on the frequency of words present in the corpus but also provides the importance of the words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We can then remove the words that are less important for analysis, hence making the model building less complex by reducing the input dimensions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EA90-CF44-E5FF-3D12-57EA27EC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78"/>
          <a:stretch/>
        </p:blipFill>
        <p:spPr>
          <a:xfrm>
            <a:off x="147783" y="1657759"/>
            <a:ext cx="11896434" cy="260510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1E20772-BC44-D542-0716-D721BDD5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18" y="976591"/>
            <a:ext cx="5634182" cy="37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3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3668858"/>
            <a:ext cx="3131709" cy="4225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000" dirty="0"/>
              <a:t>Before Stratified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03BEA-BF51-A048-A15D-9E8A0500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41919" y1="50000" x2="42045" y2="64516"/>
                        <a14:backgroundMark x1="41919" y1="53226" x2="42551" y2="67742"/>
                        <a14:backgroundMark x1="41919" y1="51613" x2="43308" y2="51613"/>
                        <a14:backgroundMark x1="43308" y1="51613" x2="42298" y2="69355"/>
                        <a14:backgroundMark x1="42172" y1="74194" x2="42803" y2="70968"/>
                        <a14:backgroundMark x1="55934" y1="51613" x2="56566" y2="51613"/>
                        <a14:backgroundMark x1="56566" y1="51613" x2="55934" y2="67742"/>
                        <a14:backgroundMark x1="72980" y1="51613" x2="72601" y2="56452"/>
                        <a14:backgroundMark x1="72854" y1="56452" x2="72854" y2="67742"/>
                        <a14:backgroundMark x1="73232" y1="50000" x2="72854" y2="64516"/>
                        <a14:backgroundMark x1="92045" y1="53226" x2="91793" y2="61290"/>
                        <a14:backgroundMark x1="92424" y1="51613" x2="92424" y2="69355"/>
                        <a14:backgroundMark x1="91540" y1="64516" x2="92803" y2="64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29" y="2650243"/>
            <a:ext cx="9947996" cy="77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E01B4-96EB-3869-FC8B-98A8B06E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9" y="1301831"/>
            <a:ext cx="10688702" cy="120406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19EE6A7-9716-E923-0123-B03BC4CB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8" y="4074102"/>
            <a:ext cx="3704885" cy="278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B3DA070-BB47-F50C-C12E-D34DAA0F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02" y="4074103"/>
            <a:ext cx="3797076" cy="28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1B3555-33AC-0E72-0D1C-10C36FAA29FF}"/>
              </a:ext>
            </a:extLst>
          </p:cNvPr>
          <p:cNvSpPr txBox="1">
            <a:spLocks/>
          </p:cNvSpPr>
          <p:nvPr/>
        </p:nvSpPr>
        <p:spPr>
          <a:xfrm>
            <a:off x="993229" y="322349"/>
            <a:ext cx="3131709" cy="706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/>
              <a:t>Train-Test Split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E1CB6-E847-42BE-0D98-26A9125D70E7}"/>
              </a:ext>
            </a:extLst>
          </p:cNvPr>
          <p:cNvSpPr txBox="1"/>
          <p:nvPr/>
        </p:nvSpPr>
        <p:spPr>
          <a:xfrm>
            <a:off x="6096000" y="3640282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After Stratified </a:t>
            </a:r>
            <a:r>
              <a:rPr lang="en-IN" dirty="0"/>
              <a:t>S</a:t>
            </a:r>
            <a:r>
              <a:rPr lang="en-IN" sz="1800" dirty="0"/>
              <a:t>ampling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78DBE-0EBE-F88D-F273-159421076B62}"/>
              </a:ext>
            </a:extLst>
          </p:cNvPr>
          <p:cNvSpPr txBox="1"/>
          <p:nvPr/>
        </p:nvSpPr>
        <p:spPr>
          <a:xfrm>
            <a:off x="4918362" y="2925719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352C-D076-E2E5-A7E4-A20FDC938659}"/>
              </a:ext>
            </a:extLst>
          </p:cNvPr>
          <p:cNvSpPr txBox="1"/>
          <p:nvPr/>
        </p:nvSpPr>
        <p:spPr>
          <a:xfrm>
            <a:off x="6289962" y="291648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97191-B8BA-D3C5-34B6-13EEEF8BF087}"/>
              </a:ext>
            </a:extLst>
          </p:cNvPr>
          <p:cNvSpPr txBox="1"/>
          <p:nvPr/>
        </p:nvSpPr>
        <p:spPr>
          <a:xfrm>
            <a:off x="7922864" y="2928897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F78AB-7A7D-F9E8-3EB9-185470C38D28}"/>
              </a:ext>
            </a:extLst>
          </p:cNvPr>
          <p:cNvSpPr txBox="1"/>
          <p:nvPr/>
        </p:nvSpPr>
        <p:spPr>
          <a:xfrm>
            <a:off x="9827489" y="294424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7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Building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0FED1A-A383-9CAE-38C7-2124195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2" y="919331"/>
            <a:ext cx="10880436" cy="58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5237017" y="62215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Accuracy on Testing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9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4457258" y="45358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Metrics on Testing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CF380-98EC-C43F-9CF7-D0107A76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05" y="806824"/>
            <a:ext cx="9022805" cy="458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E5FDC-6509-F942-2002-BBCF90BC0CDC}"/>
              </a:ext>
            </a:extLst>
          </p:cNvPr>
          <p:cNvSpPr txBox="1"/>
          <p:nvPr/>
        </p:nvSpPr>
        <p:spPr>
          <a:xfrm>
            <a:off x="0" y="5288340"/>
            <a:ext cx="12046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0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9918AD-C8F3-E77E-444B-75E13937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37" y="93954"/>
            <a:ext cx="8743780" cy="667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5424A-19FD-8009-DAE1-09FC5BF87BFB}"/>
              </a:ext>
            </a:extLst>
          </p:cNvPr>
          <p:cNvSpPr txBox="1"/>
          <p:nvPr/>
        </p:nvSpPr>
        <p:spPr>
          <a:xfrm>
            <a:off x="332508" y="1482958"/>
            <a:ext cx="27893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B53FC-5FC5-362B-4912-299681C5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</p:spTree>
    <p:extLst>
      <p:ext uri="{BB962C8B-B14F-4D97-AF65-F5344CB8AC3E}">
        <p14:creationId xmlns:p14="http://schemas.microsoft.com/office/powerpoint/2010/main" val="413399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Model-Evaluation Report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4A8CF3-4723-CA82-5F39-BC6C4BED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3" y="1902700"/>
            <a:ext cx="3939996" cy="29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AC481-3027-12A5-D910-F34315CAE7B2}"/>
              </a:ext>
            </a:extLst>
          </p:cNvPr>
          <p:cNvSpPr txBox="1"/>
          <p:nvPr/>
        </p:nvSpPr>
        <p:spPr>
          <a:xfrm>
            <a:off x="358882" y="1008439"/>
            <a:ext cx="349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E3064-58E7-2DF8-5EA3-838E4B731F42}"/>
              </a:ext>
            </a:extLst>
          </p:cNvPr>
          <p:cNvSpPr txBox="1"/>
          <p:nvPr/>
        </p:nvSpPr>
        <p:spPr>
          <a:xfrm>
            <a:off x="72887" y="5459780"/>
            <a:ext cx="1204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No overfitting or underfitting has been found. All classes are classified correctly and no misclassification.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1BC2-49D0-FF71-6E30-8E84ABB1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47" y="100352"/>
            <a:ext cx="4441612" cy="6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88A752-F43E-0369-8B56-E11B2AC4254C}"/>
              </a:ext>
            </a:extLst>
          </p:cNvPr>
          <p:cNvSpPr/>
          <p:nvPr/>
        </p:nvSpPr>
        <p:spPr>
          <a:xfrm>
            <a:off x="8261171" y="2377605"/>
            <a:ext cx="2908853" cy="210279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Business Objective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66658-8984-FAB3-6C57-41FD24752FC1}"/>
              </a:ext>
            </a:extLst>
          </p:cNvPr>
          <p:cNvSpPr txBox="1"/>
          <p:nvPr/>
        </p:nvSpPr>
        <p:spPr>
          <a:xfrm>
            <a:off x="268941" y="1443841"/>
            <a:ext cx="7892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The document classification solution should significantly reduce the manual human effort in the HRM .It should achieve a higher level of accuracy and automation with minimal human intervention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55127" cy="526138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4" name="16.09.2022_11.02.58_REC">
            <a:hlinkClick r:id="" action="ppaction://media"/>
            <a:extLst>
              <a:ext uri="{FF2B5EF4-FFF2-40B4-BE49-F238E27FC236}">
                <a16:creationId xmlns:a16="http://schemas.microsoft.com/office/drawing/2014/main" id="{C5FA96B7-54A1-1F7D-EBF2-D731CD1B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916" y="609264"/>
            <a:ext cx="11122694" cy="601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46F50-66F7-E2B7-BD5E-4779381C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62" y="0"/>
            <a:ext cx="85767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708CD-C504-B58E-1C49-55121AB8B9BC}"/>
              </a:ext>
            </a:extLst>
          </p:cNvPr>
          <p:cNvSpPr txBox="1"/>
          <p:nvPr/>
        </p:nvSpPr>
        <p:spPr>
          <a:xfrm>
            <a:off x="157018" y="1187394"/>
            <a:ext cx="325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as our Final Model algorithms for the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The algorithm has achieved 100% Accuracy, Precision, Recall and F1-score on testing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 no misclassification on validation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We have deployed the Resume Classification using Stream-lit as the platform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1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8D2B-2054-489A-9BC6-A12AFC71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1" y="2711511"/>
            <a:ext cx="8596668" cy="143497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72060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2D3856-D99D-0899-6D88-278E97DBFF1D}"/>
              </a:ext>
            </a:extLst>
          </p:cNvPr>
          <p:cNvSpPr/>
          <p:nvPr/>
        </p:nvSpPr>
        <p:spPr>
          <a:xfrm>
            <a:off x="1213218" y="674709"/>
            <a:ext cx="9765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  <a:cs typeface="Times New Roman" panose="02020603050405020304" pitchFamily="18" charset="0"/>
              </a:rPr>
              <a:t>PROJECT ARCHITECTURE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0900D-4568-5162-AE2C-1D9C9907372F}"/>
              </a:ext>
            </a:extLst>
          </p:cNvPr>
          <p:cNvSpPr/>
          <p:nvPr/>
        </p:nvSpPr>
        <p:spPr>
          <a:xfrm>
            <a:off x="728870" y="2027583"/>
            <a:ext cx="2385392" cy="1369296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Collection of Data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A3DDBC-E483-1902-F23C-1D9FC4D2EAF1}"/>
              </a:ext>
            </a:extLst>
          </p:cNvPr>
          <p:cNvSpPr/>
          <p:nvPr/>
        </p:nvSpPr>
        <p:spPr>
          <a:xfrm>
            <a:off x="5050138" y="2027583"/>
            <a:ext cx="2570459" cy="13692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Business Understanding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77D268-59AC-2676-CA8B-5BFA7736E39D}"/>
              </a:ext>
            </a:extLst>
          </p:cNvPr>
          <p:cNvSpPr/>
          <p:nvPr/>
        </p:nvSpPr>
        <p:spPr>
          <a:xfrm>
            <a:off x="9035730" y="2027582"/>
            <a:ext cx="2760030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Exploratory Data Analysis(EDA)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3E3B9F-0E62-654D-89F2-180B186A721D}"/>
              </a:ext>
            </a:extLst>
          </p:cNvPr>
          <p:cNvSpPr/>
          <p:nvPr/>
        </p:nvSpPr>
        <p:spPr>
          <a:xfrm>
            <a:off x="4451013" y="5155095"/>
            <a:ext cx="2760031" cy="1369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Deployment</a:t>
            </a:r>
            <a:endParaRPr lang="en-IN" sz="2800" dirty="0">
              <a:latin typeface="Century Schoolbook" panose="020406040505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45D35B-9439-43C7-63D4-A24D32BF344A}"/>
              </a:ext>
            </a:extLst>
          </p:cNvPr>
          <p:cNvSpPr/>
          <p:nvPr/>
        </p:nvSpPr>
        <p:spPr>
          <a:xfrm>
            <a:off x="9077738" y="5155095"/>
            <a:ext cx="2558002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Model Building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163497-C43B-1E75-14A7-63577EB58C37}"/>
              </a:ext>
            </a:extLst>
          </p:cNvPr>
          <p:cNvSpPr/>
          <p:nvPr/>
        </p:nvSpPr>
        <p:spPr>
          <a:xfrm>
            <a:off x="3592996" y="250088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8364F4-CAB9-CF31-9DF3-8F80833EC397}"/>
              </a:ext>
            </a:extLst>
          </p:cNvPr>
          <p:cNvSpPr/>
          <p:nvPr/>
        </p:nvSpPr>
        <p:spPr>
          <a:xfrm>
            <a:off x="7838959" y="2514600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9C64D48-233C-E849-4750-D2A29526EB66}"/>
              </a:ext>
            </a:extLst>
          </p:cNvPr>
          <p:cNvSpPr/>
          <p:nvPr/>
        </p:nvSpPr>
        <p:spPr>
          <a:xfrm>
            <a:off x="10215437" y="3858542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3299B5E-CD8F-9AFF-AEFB-60A36B0CA001}"/>
              </a:ext>
            </a:extLst>
          </p:cNvPr>
          <p:cNvSpPr/>
          <p:nvPr/>
        </p:nvSpPr>
        <p:spPr>
          <a:xfrm>
            <a:off x="7726298" y="561348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3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AF11-0FF4-4D3C-938C-E3096B3C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Textract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E6A91-50A7-4F50-A9C6-E11B91B9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42" y="2160588"/>
            <a:ext cx="3377353" cy="38814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31729-DDCD-42FE-8147-48593C8EBCED}"/>
              </a:ext>
            </a:extLst>
          </p:cNvPr>
          <p:cNvSpPr txBox="1"/>
          <p:nvPr/>
        </p:nvSpPr>
        <p:spPr>
          <a:xfrm>
            <a:off x="843378" y="1495206"/>
            <a:ext cx="1071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B0604020202020204" pitchFamily="34" charset="0"/>
              </a:rPr>
              <a:t>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his package provides a single interface for extracting content from any type of file, without any irrelevant markup.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11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all file to .txt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7859-F6C8-CD55-F2C1-B5BA5FC6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04"/>
            <a:ext cx="12192000" cy="49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5BFE-5FFC-4754-A77D-5094044B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6" y="609600"/>
            <a:ext cx="7391936" cy="1320800"/>
          </a:xfrm>
        </p:spPr>
        <p:txBody>
          <a:bodyPr/>
          <a:lstStyle/>
          <a:p>
            <a:r>
              <a:rPr lang="en-IN" dirty="0"/>
              <a:t>Merging all category files.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6EB9D-B519-4CDD-932D-8DDD5B05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5" y="1686757"/>
            <a:ext cx="11705150" cy="4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text to .csv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B9622-F888-4130-B4C8-345D1562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487538"/>
            <a:ext cx="11585359" cy="52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DD2C39-3028-45F9-89A0-0D38BF89FBF3}"/>
              </a:ext>
            </a:extLst>
          </p:cNvPr>
          <p:cNvSpPr/>
          <p:nvPr/>
        </p:nvSpPr>
        <p:spPr>
          <a:xfrm>
            <a:off x="3132992" y="105751"/>
            <a:ext cx="5136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Set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2221-E7A2-8B51-58CE-A1328EA4E7DE}"/>
              </a:ext>
            </a:extLst>
          </p:cNvPr>
          <p:cNvSpPr txBox="1"/>
          <p:nvPr/>
        </p:nvSpPr>
        <p:spPr>
          <a:xfrm>
            <a:off x="277907" y="1078387"/>
            <a:ext cx="7416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After Extracting and Modifying the Dataset, given data contains a total of 4 Classes and 79 rows . </a:t>
            </a:r>
            <a:endParaRPr lang="en-IN" sz="30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12F6D-0924-ABE3-8A2B-76217AEDD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" y="2555715"/>
            <a:ext cx="5438095" cy="401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AD1F4-A6DD-ED34-FDD4-E326592A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84" y="1029081"/>
            <a:ext cx="30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356761" y="210326"/>
            <a:ext cx="96030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All Unwanted Character’s</a:t>
            </a:r>
          </a:p>
          <a:p>
            <a:r>
              <a:rPr lang="en-US" sz="2200" dirty="0">
                <a:solidFill>
                  <a:schemeClr val="accent2"/>
                </a:solidFill>
              </a:rPr>
              <a:t>Unwanted Character’s like - \n \t, http links, tags, hashtags, html tags, converting to lower case, removing white spaces etc.</a:t>
            </a:r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Word Tokenization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Tokenization is essentially splitting a phrase, sentence, paragraph, or an entire text document into smaller units, such as individual words or terms. Each of these smaller units are called tokens.</a:t>
            </a:r>
            <a:endParaRPr lang="en-IN" sz="22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Stop-words - </a:t>
            </a:r>
            <a:r>
              <a:rPr lang="en-US" sz="1400" dirty="0"/>
              <a:t>A stop word is a commonly used word (such as “the”, “a”, “an”, “in”) that a search engine has been programmed to ignore, both when indexing entries for searching and when retrieving them as the result of a search query.</a:t>
            </a:r>
            <a:endParaRPr lang="en-US" sz="14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IN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DAF4E-9A49-C0B9-3279-3A2174C8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3" y="3322572"/>
            <a:ext cx="9685714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38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697</TotalTime>
  <Words>717</Words>
  <Application>Microsoft Office PowerPoint</Application>
  <PresentationFormat>Widescreen</PresentationFormat>
  <Paragraphs>80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Algerian</vt:lpstr>
      <vt:lpstr>Arial</vt:lpstr>
      <vt:lpstr>Arial</vt:lpstr>
      <vt:lpstr>Arial Rounded MT Bold</vt:lpstr>
      <vt:lpstr>Bahnschrift</vt:lpstr>
      <vt:lpstr>Bahnschrift SemiBold</vt:lpstr>
      <vt:lpstr>Book Antiqua</vt:lpstr>
      <vt:lpstr>Century Schoolbook</vt:lpstr>
      <vt:lpstr>Cooper Black</vt:lpstr>
      <vt:lpstr>Lato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Textract</vt:lpstr>
      <vt:lpstr>PowerPoint Presentation</vt:lpstr>
      <vt:lpstr>Merging all category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Labels</vt:lpstr>
      <vt:lpstr>Word cloud </vt:lpstr>
      <vt:lpstr>TF-IDF</vt:lpstr>
      <vt:lpstr>Before Stratified Sampling</vt:lpstr>
      <vt:lpstr>Model- Building</vt:lpstr>
      <vt:lpstr>Model- Evaluation</vt:lpstr>
      <vt:lpstr>Model- Evaluation</vt:lpstr>
      <vt:lpstr>Model-Evaluation Report</vt:lpstr>
      <vt:lpstr>Deployment</vt:lpstr>
      <vt:lpstr>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set Details and Cleaning</dc:title>
  <dc:creator>Venkat Satya sai</dc:creator>
  <cp:lastModifiedBy>Rohini Weldode</cp:lastModifiedBy>
  <cp:revision>58</cp:revision>
  <dcterms:created xsi:type="dcterms:W3CDTF">2021-11-03T10:03:37Z</dcterms:created>
  <dcterms:modified xsi:type="dcterms:W3CDTF">2024-01-03T18:38:04Z</dcterms:modified>
</cp:coreProperties>
</file>